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72" r:id="rId2"/>
    <p:sldId id="261" r:id="rId3"/>
    <p:sldId id="273" r:id="rId4"/>
    <p:sldId id="262" r:id="rId5"/>
    <p:sldId id="265" r:id="rId6"/>
    <p:sldId id="263" r:id="rId7"/>
    <p:sldId id="266" r:id="rId8"/>
    <p:sldId id="271" r:id="rId9"/>
    <p:sldId id="264" r:id="rId10"/>
    <p:sldId id="267" r:id="rId11"/>
    <p:sldId id="269" r:id="rId12"/>
    <p:sldId id="268" r:id="rId13"/>
    <p:sldId id="274" r:id="rId14"/>
    <p:sldId id="27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C752C7-7B93-4F91-8CAD-3F8D87B880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49F7D2-80F0-4086-8A17-87655A5F46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BF8A3D-C5B9-473E-882F-68EA4BEFA4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603588-6C13-41BC-A5F1-397AD0F5F8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67313C-DA27-402B-BF56-716E0AA565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F86C23-B336-4F18-A613-167AA2D6D6B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8986FA-A5F4-4573-A715-A4EF63F1DA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E01870C-833C-4C84-8468-BBAD12574A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5EEE1A-4E63-4772-8066-073A7027BD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5E8FE72-0F4D-48C7-ABD7-A2F8D3A2588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20EE6A-9371-4E6F-AE24-EC32F18948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937B144-55D7-4DFF-9F40-D69F1590EA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mtClean="0">
                <a:latin typeface="Arial Black" pitchFamily="34" charset="0"/>
              </a:rPr>
              <a:t>Newton and psychology</a:t>
            </a:r>
          </a:p>
        </p:txBody>
      </p:sp>
      <p:sp>
        <p:nvSpPr>
          <p:cNvPr id="39939"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Thanks to Newton, scientists and philosophers know that the world is controlled by absolute natural laws, so the inconsistencies and abnormalities are to be found within their theories and conclusions.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Rise of Deism – Newton’s laws also inspired the theological belief that God does not intervene in the world (Hence, “God’s will” was no longer needed to explain natural events).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Arial Black" pitchFamily="34" charset="0"/>
              </a:rPr>
              <a:t>Perception of Time</a:t>
            </a:r>
          </a:p>
        </p:txBody>
      </p:sp>
      <p:sp>
        <p:nvSpPr>
          <p:cNvPr id="19459" name="Rectangle 3"/>
          <p:cNvSpPr>
            <a:spLocks noGrp="1" noChangeArrowheads="1"/>
          </p:cNvSpPr>
          <p:nvPr>
            <p:ph idx="1"/>
          </p:nvPr>
        </p:nvSpPr>
        <p:spPr>
          <a:xfrm>
            <a:off x="457200" y="1447800"/>
            <a:ext cx="8229600" cy="4525963"/>
          </a:xfrm>
        </p:spPr>
        <p:txBody>
          <a:bodyPr/>
          <a:lstStyle/>
          <a:p>
            <a:pPr eaLnBrk="1" hangingPunct="1">
              <a:lnSpc>
                <a:spcPct val="90000"/>
              </a:lnSpc>
            </a:pPr>
            <a:r>
              <a:rPr lang="en-US" smtClean="0">
                <a:latin typeface="Tahoma" pitchFamily="34" charset="0"/>
                <a:cs typeface="Tahoma" pitchFamily="34" charset="0"/>
              </a:rPr>
              <a:t>Notions of time such as “long age”, “just recently”, “only yesterday”, “be back momentarily”… can not come from experience; attached meanings provided by the a priori category of time.</a:t>
            </a:r>
          </a:p>
          <a:p>
            <a:pPr eaLnBrk="1" hangingPunct="1">
              <a:lnSpc>
                <a:spcPct val="90000"/>
              </a:lnSpc>
            </a:pPr>
            <a:r>
              <a:rPr lang="en-US" smtClean="0">
                <a:latin typeface="Tahoma" pitchFamily="34" charset="0"/>
                <a:cs typeface="Tahoma" pitchFamily="34" charset="0"/>
              </a:rPr>
              <a:t>“Experience of time” is a creation of the mind. The concept of time and passing-of-time is added to sensory information.</a:t>
            </a:r>
          </a:p>
          <a:p>
            <a:pPr eaLnBrk="1" hangingPunct="1">
              <a:lnSpc>
                <a:spcPct val="90000"/>
              </a:lnSpc>
            </a:pPr>
            <a:r>
              <a:rPr lang="en-US" smtClean="0">
                <a:latin typeface="Tahoma" pitchFamily="34" charset="0"/>
                <a:cs typeface="Tahoma" pitchFamily="34" charset="0"/>
              </a:rPr>
              <a:t>The same applies to the concept of space.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Arial Black" pitchFamily="34" charset="0"/>
              </a:rPr>
              <a:t>Perception of Time</a:t>
            </a:r>
          </a:p>
        </p:txBody>
      </p:sp>
      <p:sp>
        <p:nvSpPr>
          <p:cNvPr id="23555"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Notions of time and space are very basic since they provide THE CONTEXT OF MENTAL PHENOMENA, including cause-effect relationship (before &amp; after</a:t>
            </a:r>
            <a:r>
              <a:rPr lang="en-US" dirty="0" smtClean="0">
                <a:latin typeface="Tahoma" pitchFamily="34" charset="0"/>
                <a:cs typeface="Tahoma" pitchFamily="34" charset="0"/>
              </a:rPr>
              <a:t>)</a:t>
            </a:r>
          </a:p>
          <a:p>
            <a:pPr eaLnBrk="1" fontAlgn="auto" hangingPunct="1">
              <a:lnSpc>
                <a:spcPct val="90000"/>
              </a:lnSpc>
              <a:spcAft>
                <a:spcPts val="0"/>
              </a:spcAft>
              <a:buNone/>
              <a:defRPr/>
            </a:pPr>
            <a:endParaRPr lang="en-US" dirty="0" smtClean="0">
              <a:latin typeface="Tahoma" pitchFamily="34" charset="0"/>
              <a:cs typeface="Tahoma" pitchFamily="34" charset="0"/>
            </a:endParaRP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If Kant knew Einstein, Kant might have said time and space are relative to the experiences within our mind. Each minute does not seem equal and distinguishable, but seems to be joined with the experiences of the “observer.”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The Categorical Imperative</a:t>
            </a:r>
          </a:p>
        </p:txBody>
      </p:sp>
      <p:sp>
        <p:nvSpPr>
          <p:cNvPr id="21507" name="Rectangle 3"/>
          <p:cNvSpPr>
            <a:spLocks noGrp="1" noChangeArrowheads="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According to Kant, the rational principle that governs moral behavior was the Categorical Imperative. (universal laws of morality, innate human virtues?)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“Do what’s decent and proper.”</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“The Golden Rule”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“The right thing to do”</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But, the idea of moral responsibility was useless unless rationality and free will could be assumed.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Black" pitchFamily="34" charset="0"/>
              </a:rPr>
              <a:t>Other Rationalists</a:t>
            </a:r>
          </a:p>
        </p:txBody>
      </p:sp>
      <p:sp>
        <p:nvSpPr>
          <p:cNvPr id="47107" name="Rectangle 3"/>
          <p:cNvSpPr>
            <a:spLocks noGrp="1" noChangeArrowheads="1"/>
          </p:cNvSpPr>
          <p:nvPr>
            <p:ph idx="1"/>
          </p:nvPr>
        </p:nvSpPr>
        <p:spPr>
          <a:xfrm>
            <a:off x="457200" y="1295400"/>
            <a:ext cx="8382000" cy="5334000"/>
          </a:xfrm>
        </p:spPr>
        <p:txBody>
          <a:bodyPr/>
          <a:lstStyle/>
          <a:p>
            <a:pPr eaLnBrk="1" hangingPunct="1">
              <a:lnSpc>
                <a:spcPct val="80000"/>
              </a:lnSpc>
            </a:pPr>
            <a:r>
              <a:rPr lang="en-US" sz="2400" b="1" smtClean="0">
                <a:latin typeface="Tahoma" pitchFamily="34" charset="0"/>
                <a:cs typeface="Tahoma" pitchFamily="34" charset="0"/>
              </a:rPr>
              <a:t>Johann Friedrich Herbart</a:t>
            </a:r>
            <a:r>
              <a:rPr lang="en-US" sz="2400" i="1" smtClean="0">
                <a:latin typeface="Tahoma" pitchFamily="34" charset="0"/>
                <a:cs typeface="Tahoma" pitchFamily="34" charset="0"/>
              </a:rPr>
              <a:t> </a:t>
            </a:r>
            <a:r>
              <a:rPr lang="en-US" sz="2400" smtClean="0">
                <a:latin typeface="Tahoma" pitchFamily="34" charset="0"/>
                <a:cs typeface="Tahoma" pitchFamily="34" charset="0"/>
              </a:rPr>
              <a:t>took a psychological approach to educational problems and attempts to quantify phenomena in psychology.</a:t>
            </a:r>
          </a:p>
          <a:p>
            <a:pPr eaLnBrk="1" hangingPunct="1">
              <a:lnSpc>
                <a:spcPct val="80000"/>
              </a:lnSpc>
            </a:pPr>
            <a:r>
              <a:rPr lang="en-US" sz="2400" smtClean="0">
                <a:latin typeface="Tahoma" pitchFamily="34" charset="0"/>
                <a:cs typeface="Tahoma" pitchFamily="34" charset="0"/>
              </a:rPr>
              <a:t>Herbart studied </a:t>
            </a:r>
            <a:r>
              <a:rPr lang="en-US" sz="2400" b="1" smtClean="0">
                <a:latin typeface="Tahoma" pitchFamily="34" charset="0"/>
                <a:cs typeface="Tahoma" pitchFamily="34" charset="0"/>
              </a:rPr>
              <a:t>apperception</a:t>
            </a:r>
            <a:r>
              <a:rPr lang="en-US" sz="2400" smtClean="0">
                <a:latin typeface="Tahoma" pitchFamily="34" charset="0"/>
                <a:cs typeface="Tahoma" pitchFamily="34" charset="0"/>
              </a:rPr>
              <a:t>, mental operations more complex than sense perception, and he claimed that the goal of education was to build the </a:t>
            </a:r>
            <a:r>
              <a:rPr lang="en-US" sz="2400" b="1" smtClean="0">
                <a:latin typeface="Tahoma" pitchFamily="34" charset="0"/>
                <a:cs typeface="Tahoma" pitchFamily="34" charset="0"/>
              </a:rPr>
              <a:t>apperceptive mass</a:t>
            </a:r>
            <a:r>
              <a:rPr lang="en-US" sz="2400" smtClean="0">
                <a:latin typeface="Tahoma" pitchFamily="34" charset="0"/>
                <a:cs typeface="Tahoma" pitchFamily="34" charset="0"/>
              </a:rPr>
              <a:t>. Education, for Herbart, must also be moral education.</a:t>
            </a:r>
          </a:p>
          <a:p>
            <a:pPr eaLnBrk="1" hangingPunct="1">
              <a:lnSpc>
                <a:spcPct val="80000"/>
              </a:lnSpc>
            </a:pPr>
            <a:r>
              <a:rPr lang="en-US" sz="2400" b="1" smtClean="0">
                <a:latin typeface="Tahoma" pitchFamily="34" charset="0"/>
                <a:cs typeface="Tahoma" pitchFamily="34" charset="0"/>
              </a:rPr>
              <a:t>Thomas Reid</a:t>
            </a:r>
            <a:r>
              <a:rPr lang="en-US" sz="2400" i="1" smtClean="0">
                <a:latin typeface="Tahoma" pitchFamily="34" charset="0"/>
                <a:cs typeface="Tahoma" pitchFamily="34" charset="0"/>
              </a:rPr>
              <a:t> </a:t>
            </a:r>
            <a:r>
              <a:rPr lang="en-US" sz="2400" smtClean="0">
                <a:latin typeface="Tahoma" pitchFamily="34" charset="0"/>
                <a:cs typeface="Tahoma" pitchFamily="34" charset="0"/>
              </a:rPr>
              <a:t>advocated </a:t>
            </a:r>
            <a:r>
              <a:rPr lang="en-US" sz="2400" b="1" smtClean="0">
                <a:latin typeface="Tahoma" pitchFamily="34" charset="0"/>
                <a:cs typeface="Tahoma" pitchFamily="34" charset="0"/>
              </a:rPr>
              <a:t>common sense philosophy</a:t>
            </a:r>
            <a:r>
              <a:rPr lang="en-US" sz="2400" smtClean="0">
                <a:latin typeface="Tahoma" pitchFamily="34" charset="0"/>
                <a:cs typeface="Tahoma" pitchFamily="34" charset="0"/>
              </a:rPr>
              <a:t>. He rejected any philosophical positions that were counter-intuitive or did violence to human experience of the world. He was frustrated with the counter-intuitive claims of Berkeley and Hume.</a:t>
            </a:r>
          </a:p>
          <a:p>
            <a:pPr eaLnBrk="1" hangingPunct="1">
              <a:lnSpc>
                <a:spcPct val="80000"/>
              </a:lnSpc>
            </a:pPr>
            <a:r>
              <a:rPr lang="en-US" sz="2400" smtClean="0">
                <a:latin typeface="Tahoma" pitchFamily="34" charset="0"/>
                <a:cs typeface="Tahoma" pitchFamily="34" charset="0"/>
              </a:rPr>
              <a:t>Reid argued for </a:t>
            </a:r>
            <a:r>
              <a:rPr lang="en-US" sz="2400" b="1" smtClean="0">
                <a:latin typeface="Tahoma" pitchFamily="34" charset="0"/>
                <a:cs typeface="Tahoma" pitchFamily="34" charset="0"/>
              </a:rPr>
              <a:t>first principles</a:t>
            </a:r>
            <a:r>
              <a:rPr lang="en-US" sz="2400" smtClean="0">
                <a:latin typeface="Tahoma" pitchFamily="34" charset="0"/>
                <a:cs typeface="Tahoma" pitchFamily="34" charset="0"/>
              </a:rPr>
              <a:t>, propositions that could not be doubted without violating common sense. For example, one first principle requires the belief in the external world.</a:t>
            </a:r>
          </a:p>
          <a:p>
            <a:pPr eaLnBrk="1" hangingPunct="1">
              <a:lnSpc>
                <a:spcPct val="80000"/>
              </a:lnSpc>
            </a:pPr>
            <a:endParaRPr lang="en-US" sz="240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Final Note: Empiricism v. Rationalism</a:t>
            </a:r>
          </a:p>
        </p:txBody>
      </p:sp>
      <p:sp>
        <p:nvSpPr>
          <p:cNvPr id="15363"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While the rationalists and the empiricists disagreed in several ways, they acknowledged the importance of </a:t>
            </a:r>
            <a:r>
              <a:rPr lang="en-US" b="1" smtClean="0">
                <a:latin typeface="Tahoma" pitchFamily="34" charset="0"/>
                <a:cs typeface="Tahoma" pitchFamily="34" charset="0"/>
              </a:rPr>
              <a:t>enfranchising curiosity</a:t>
            </a:r>
            <a:r>
              <a:rPr lang="en-US" i="1" smtClean="0">
                <a:latin typeface="Tahoma" pitchFamily="34" charset="0"/>
                <a:cs typeface="Tahoma" pitchFamily="34" charset="0"/>
              </a:rPr>
              <a:t> </a:t>
            </a:r>
            <a:r>
              <a:rPr lang="en-US" smtClean="0">
                <a:latin typeface="Tahoma" pitchFamily="34" charset="0"/>
                <a:cs typeface="Tahoma" pitchFamily="34" charset="0"/>
              </a:rPr>
              <a:t>and letting inquiry run its course. Despite Biblical and authoritative injunctions against curiosity, Bacon and others found theological and natural supports for allowing human curiosity to run unchecked.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Immanuel Kant (1724–1804)</a:t>
            </a:r>
          </a:p>
        </p:txBody>
      </p:sp>
      <p:sp>
        <p:nvSpPr>
          <p:cNvPr id="13315"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Kant’s work set the tone for German rationalist philosophy and psychology for generations to come (Schopenhauer, Nietzsche, Weber, etc.).</a:t>
            </a:r>
          </a:p>
          <a:p>
            <a:pPr eaLnBrk="1" hangingPunct="1"/>
            <a:r>
              <a:rPr lang="en-US" smtClean="0">
                <a:latin typeface="Tahoma" pitchFamily="34" charset="0"/>
                <a:cs typeface="Tahoma" pitchFamily="34" charset="0"/>
              </a:rPr>
              <a:t>Kant’s Great Works:</a:t>
            </a:r>
          </a:p>
          <a:p>
            <a:pPr lvl="1" eaLnBrk="1" hangingPunct="1"/>
            <a:r>
              <a:rPr lang="en-US" smtClean="0">
                <a:latin typeface="Tahoma" pitchFamily="34" charset="0"/>
                <a:cs typeface="Tahoma" pitchFamily="34" charset="0"/>
              </a:rPr>
              <a:t>Critique of Pure Reason (1781)</a:t>
            </a:r>
          </a:p>
          <a:p>
            <a:pPr lvl="1" eaLnBrk="1" hangingPunct="1"/>
            <a:r>
              <a:rPr lang="en-US" smtClean="0">
                <a:latin typeface="Tahoma" pitchFamily="34" charset="0"/>
                <a:cs typeface="Tahoma" pitchFamily="34" charset="0"/>
              </a:rPr>
              <a:t>Critique of Practical Reason (1788)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Immanuel Kant (continued)</a:t>
            </a:r>
          </a:p>
        </p:txBody>
      </p:sp>
      <p:sp>
        <p:nvSpPr>
          <p:cNvPr id="45059" name="Rectangle 3"/>
          <p:cNvSpPr>
            <a:spLocks noGrp="1" noChangeArrowheads="1"/>
          </p:cNvSpPr>
          <p:nvPr>
            <p:ph idx="1"/>
          </p:nvPr>
        </p:nvSpPr>
        <p:spPr>
          <a:xfrm>
            <a:off x="381000" y="1295400"/>
            <a:ext cx="8458200" cy="5257800"/>
          </a:xfrm>
        </p:spPr>
        <p:txBody>
          <a:bodyPr/>
          <a:lstStyle/>
          <a:p>
            <a:pPr eaLnBrk="1" hangingPunct="1">
              <a:lnSpc>
                <a:spcPct val="90000"/>
              </a:lnSpc>
            </a:pPr>
            <a:r>
              <a:rPr lang="en-US" sz="2400" smtClean="0">
                <a:latin typeface="Tahoma" pitchFamily="34" charset="0"/>
                <a:cs typeface="Tahoma" pitchFamily="34" charset="0"/>
              </a:rPr>
              <a:t>As noted in your text</a:t>
            </a:r>
            <a:r>
              <a:rPr lang="en-US" sz="2400" i="1" smtClean="0">
                <a:latin typeface="Tahoma" pitchFamily="34" charset="0"/>
                <a:cs typeface="Tahoma" pitchFamily="34" charset="0"/>
              </a:rPr>
              <a:t>, </a:t>
            </a:r>
            <a:r>
              <a:rPr lang="en-US" sz="2400" b="1" smtClean="0">
                <a:latin typeface="Tahoma" pitchFamily="34" charset="0"/>
                <a:cs typeface="Tahoma" pitchFamily="34" charset="0"/>
              </a:rPr>
              <a:t>Immanuel Kant</a:t>
            </a:r>
            <a:r>
              <a:rPr lang="en-US" sz="2400" i="1" smtClean="0">
                <a:latin typeface="Tahoma" pitchFamily="34" charset="0"/>
                <a:cs typeface="Tahoma" pitchFamily="34" charset="0"/>
              </a:rPr>
              <a:t> </a:t>
            </a:r>
            <a:r>
              <a:rPr lang="en-US" sz="2400" smtClean="0">
                <a:latin typeface="Tahoma" pitchFamily="34" charset="0"/>
                <a:cs typeface="Tahoma" pitchFamily="34" charset="0"/>
              </a:rPr>
              <a:t>sought a middle ground between empiricism and rationalism.</a:t>
            </a:r>
          </a:p>
          <a:p>
            <a:pPr eaLnBrk="1" hangingPunct="1">
              <a:lnSpc>
                <a:spcPct val="90000"/>
              </a:lnSpc>
            </a:pPr>
            <a:r>
              <a:rPr lang="en-US" sz="2400" smtClean="0">
                <a:latin typeface="Tahoma" pitchFamily="34" charset="0"/>
                <a:cs typeface="Tahoma" pitchFamily="34" charset="0"/>
              </a:rPr>
              <a:t>a) distinguished between </a:t>
            </a:r>
            <a:r>
              <a:rPr lang="en-US" sz="2400" b="1" smtClean="0">
                <a:latin typeface="Tahoma" pitchFamily="34" charset="0"/>
                <a:cs typeface="Tahoma" pitchFamily="34" charset="0"/>
              </a:rPr>
              <a:t>analytic a priori</a:t>
            </a:r>
            <a:r>
              <a:rPr lang="en-US" sz="2400" b="1" i="1" smtClean="0">
                <a:latin typeface="Tahoma" pitchFamily="34" charset="0"/>
                <a:cs typeface="Tahoma" pitchFamily="34" charset="0"/>
              </a:rPr>
              <a:t> </a:t>
            </a:r>
            <a:r>
              <a:rPr lang="en-US" sz="2400" b="1" smtClean="0">
                <a:latin typeface="Tahoma" pitchFamily="34" charset="0"/>
                <a:cs typeface="Tahoma" pitchFamily="34" charset="0"/>
              </a:rPr>
              <a:t>statements</a:t>
            </a:r>
            <a:r>
              <a:rPr lang="en-US" sz="2400" smtClean="0">
                <a:latin typeface="Tahoma" pitchFamily="34" charset="0"/>
                <a:cs typeface="Tahoma" pitchFamily="34" charset="0"/>
              </a:rPr>
              <a:t> that are tautologies and </a:t>
            </a:r>
            <a:r>
              <a:rPr lang="en-US" sz="2400" b="1" smtClean="0">
                <a:latin typeface="Tahoma" pitchFamily="34" charset="0"/>
                <a:cs typeface="Tahoma" pitchFamily="34" charset="0"/>
              </a:rPr>
              <a:t>synthetic a priori</a:t>
            </a:r>
            <a:r>
              <a:rPr lang="en-US" sz="2400" i="1" smtClean="0">
                <a:latin typeface="Tahoma" pitchFamily="34" charset="0"/>
                <a:cs typeface="Tahoma" pitchFamily="34" charset="0"/>
              </a:rPr>
              <a:t> </a:t>
            </a:r>
            <a:r>
              <a:rPr lang="en-US" sz="2400" smtClean="0">
                <a:latin typeface="Tahoma" pitchFamily="34" charset="0"/>
                <a:cs typeface="Tahoma" pitchFamily="34" charset="0"/>
              </a:rPr>
              <a:t>statements that contain new information about the world.</a:t>
            </a:r>
          </a:p>
          <a:p>
            <a:pPr eaLnBrk="1" hangingPunct="1">
              <a:lnSpc>
                <a:spcPct val="90000"/>
              </a:lnSpc>
            </a:pPr>
            <a:r>
              <a:rPr lang="en-US" sz="2400" smtClean="0">
                <a:latin typeface="Tahoma" pitchFamily="34" charset="0"/>
                <a:cs typeface="Tahoma" pitchFamily="34" charset="0"/>
              </a:rPr>
              <a:t>b) believed that knowledge begins with sensory experience but that the mind uses innate categories of understanding to make our experience intelligible.</a:t>
            </a:r>
          </a:p>
          <a:p>
            <a:pPr eaLnBrk="1" hangingPunct="1">
              <a:lnSpc>
                <a:spcPct val="90000"/>
              </a:lnSpc>
            </a:pPr>
            <a:r>
              <a:rPr lang="en-US" sz="2400" smtClean="0">
                <a:latin typeface="Tahoma" pitchFamily="34" charset="0"/>
                <a:cs typeface="Tahoma" pitchFamily="34" charset="0"/>
              </a:rPr>
              <a:t>c) provides a basic social psychology, arguing that humans are caught in the tension between </a:t>
            </a:r>
            <a:r>
              <a:rPr lang="en-US" sz="2400" b="1" smtClean="0">
                <a:latin typeface="Tahoma" pitchFamily="34" charset="0"/>
                <a:cs typeface="Tahoma" pitchFamily="34" charset="0"/>
              </a:rPr>
              <a:t>heteronomy</a:t>
            </a:r>
            <a:r>
              <a:rPr lang="en-US" sz="2400" i="1" smtClean="0">
                <a:latin typeface="Tahoma" pitchFamily="34" charset="0"/>
                <a:cs typeface="Tahoma" pitchFamily="34" charset="0"/>
              </a:rPr>
              <a:t> </a:t>
            </a:r>
            <a:r>
              <a:rPr lang="en-US" sz="2400" smtClean="0">
                <a:latin typeface="Tahoma" pitchFamily="34" charset="0"/>
                <a:cs typeface="Tahoma" pitchFamily="34" charset="0"/>
              </a:rPr>
              <a:t>(government from the outside) and </a:t>
            </a:r>
            <a:r>
              <a:rPr lang="en-US" sz="2400" b="1" smtClean="0">
                <a:latin typeface="Tahoma" pitchFamily="34" charset="0"/>
                <a:cs typeface="Tahoma" pitchFamily="34" charset="0"/>
              </a:rPr>
              <a:t>autonomy</a:t>
            </a:r>
            <a:r>
              <a:rPr lang="en-US" sz="2400" i="1" smtClean="0">
                <a:latin typeface="Tahoma" pitchFamily="34" charset="0"/>
                <a:cs typeface="Tahoma" pitchFamily="34" charset="0"/>
              </a:rPr>
              <a:t> </a:t>
            </a:r>
            <a:r>
              <a:rPr lang="en-US" sz="2400" smtClean="0">
                <a:latin typeface="Tahoma" pitchFamily="34" charset="0"/>
                <a:cs typeface="Tahoma" pitchFamily="34" charset="0"/>
              </a:rPr>
              <a:t>(self-government).</a:t>
            </a:r>
          </a:p>
          <a:p>
            <a:pPr eaLnBrk="1" hangingPunct="1">
              <a:lnSpc>
                <a:spcPct val="90000"/>
              </a:lnSpc>
            </a:pPr>
            <a:r>
              <a:rPr lang="en-US" sz="2400" smtClean="0">
                <a:latin typeface="Tahoma" pitchFamily="34" charset="0"/>
                <a:cs typeface="Tahoma" pitchFamily="34" charset="0"/>
              </a:rPr>
              <a:t>For Kant, self-government also plays a role in our ability to act in a moral manner</a:t>
            </a:r>
            <a:r>
              <a:rPr lang="en-US" sz="24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Arial Black" pitchFamily="34" charset="0"/>
              </a:rPr>
              <a:t>Kant and Hume</a:t>
            </a:r>
          </a:p>
        </p:txBody>
      </p:sp>
      <p:sp>
        <p:nvSpPr>
          <p:cNvPr id="14339" name="Rectangle 3"/>
          <p:cNvSpPr>
            <a:spLocks noGrp="1" noChangeArrowheads="1"/>
          </p:cNvSpPr>
          <p:nvPr>
            <p:ph idx="1"/>
          </p:nvPr>
        </p:nvSpPr>
        <p:spPr>
          <a:xfrm>
            <a:off x="457200" y="1295400"/>
            <a:ext cx="8229600" cy="52578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Kant was strongly influenced by the British empiricist David Hume </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For Hume, all statements about the physical world or about morality come from impressions, ideas, and feelings aroused and how they were organized by the “Laws of Association” (Law of resemblance, contiguity, and cause and effect).</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In other words, Hume believed truth is subjective – different people have different experiences and thus different truths.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Arial Black" pitchFamily="34" charset="0"/>
              </a:rPr>
              <a:t>Kant and Hume (2)</a:t>
            </a:r>
          </a:p>
        </p:txBody>
      </p:sp>
      <p:sp>
        <p:nvSpPr>
          <p:cNvPr id="17411"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Kant disagreed with Hume’s proposal that all truth is subjective (in the eye of the beholder).</a:t>
            </a:r>
          </a:p>
          <a:p>
            <a:pPr lvl="1" eaLnBrk="1" hangingPunct="1"/>
            <a:r>
              <a:rPr lang="en-US" smtClean="0">
                <a:latin typeface="Tahoma" pitchFamily="34" charset="0"/>
                <a:cs typeface="Tahoma" pitchFamily="34" charset="0"/>
              </a:rPr>
              <a:t>Believed that some truths could not be subjective, and were “certain truths.”</a:t>
            </a:r>
          </a:p>
          <a:p>
            <a:pPr lvl="1" eaLnBrk="1" hangingPunct="1"/>
            <a:r>
              <a:rPr lang="en-US" smtClean="0">
                <a:latin typeface="Tahoma" pitchFamily="34" charset="0"/>
                <a:cs typeface="Tahoma" pitchFamily="34" charset="0"/>
              </a:rPr>
              <a:t>For example, causal relationships were “certain truths” because they could not be understood solely on the basis of interpretation of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Kant’s Categories of Thought </a:t>
            </a:r>
          </a:p>
        </p:txBody>
      </p:sp>
      <p:sp>
        <p:nvSpPr>
          <p:cNvPr id="15363"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If “certain truths” could not come from experience, Kant proposed that they must be “a priori” (coming from innate reasoning)</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He proposed Categories of Thought - “a priori” categories - independent of experience.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Examples: Unity, Totality, Reality, Time, Space, Cause-effect, Quantity, Quality, Negation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p:txBody>
          <a:bodyPr/>
          <a:lstStyle/>
          <a:p>
            <a:pPr eaLnBrk="1" hangingPunct="1"/>
            <a:r>
              <a:rPr lang="en-US" smtClean="0">
                <a:latin typeface="Arial Black" pitchFamily="34" charset="0"/>
              </a:rPr>
              <a:t>Kant’s Model of Thought</a:t>
            </a:r>
          </a:p>
        </p:txBody>
      </p:sp>
      <p:pic>
        <p:nvPicPr>
          <p:cNvPr id="8195" name="Picture 5"/>
          <p:cNvPicPr>
            <a:picLocks noGrp="1" noChangeAspect="1" noChangeArrowheads="1"/>
          </p:cNvPicPr>
          <p:nvPr>
            <p:ph idx="1"/>
          </p:nvPr>
        </p:nvPicPr>
        <p:blipFill>
          <a:blip r:embed="rId2" cstate="print"/>
          <a:srcRect/>
          <a:stretch>
            <a:fillRect/>
          </a:stretch>
        </p:blipFill>
        <p:spPr>
          <a:xfrm>
            <a:off x="1295400" y="1257300"/>
            <a:ext cx="6553200" cy="5211763"/>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sz="3600" smtClean="0">
                <a:latin typeface="Arial Black" pitchFamily="34" charset="0"/>
              </a:rPr>
              <a:t>Locke           verses         	Kant</a:t>
            </a:r>
          </a:p>
        </p:txBody>
      </p:sp>
      <p:sp>
        <p:nvSpPr>
          <p:cNvPr id="37893" name="Rectangle 5"/>
          <p:cNvSpPr>
            <a:spLocks noGrp="1" noChangeArrowheads="1"/>
          </p:cNvSpPr>
          <p:nvPr>
            <p:ph sz="half" idx="1"/>
          </p:nvPr>
        </p:nvSpPr>
        <p:spPr>
          <a:xfrm>
            <a:off x="381000" y="5029200"/>
            <a:ext cx="4038600" cy="1447800"/>
          </a:xfrm>
        </p:spPr>
        <p:txBody>
          <a:bodyPr/>
          <a:lstStyle/>
          <a:p>
            <a:pPr eaLnBrk="1" hangingPunct="1">
              <a:lnSpc>
                <a:spcPct val="90000"/>
              </a:lnSpc>
            </a:pPr>
            <a:r>
              <a:rPr lang="en-US" sz="2400" smtClean="0"/>
              <a:t>Rigid hierarchy		</a:t>
            </a:r>
          </a:p>
          <a:p>
            <a:pPr eaLnBrk="1" hangingPunct="1">
              <a:lnSpc>
                <a:spcPct val="90000"/>
              </a:lnSpc>
            </a:pPr>
            <a:r>
              <a:rPr lang="en-US" sz="2400" smtClean="0"/>
              <a:t>Every part of experience has its place</a:t>
            </a:r>
          </a:p>
        </p:txBody>
      </p:sp>
      <p:sp>
        <p:nvSpPr>
          <p:cNvPr id="37894" name="Rectangle 6"/>
          <p:cNvSpPr>
            <a:spLocks noGrp="1" noChangeArrowheads="1"/>
          </p:cNvSpPr>
          <p:nvPr>
            <p:ph sz="half" idx="2"/>
          </p:nvPr>
        </p:nvSpPr>
        <p:spPr>
          <a:xfrm>
            <a:off x="4648200" y="5029200"/>
            <a:ext cx="4495800" cy="1600200"/>
          </a:xfrm>
        </p:spPr>
        <p:txBody>
          <a:bodyPr/>
          <a:lstStyle/>
          <a:p>
            <a:pPr eaLnBrk="1" hangingPunct="1">
              <a:lnSpc>
                <a:spcPct val="90000"/>
              </a:lnSpc>
            </a:pPr>
            <a:r>
              <a:rPr lang="en-US" sz="2400" smtClean="0"/>
              <a:t>Abstract connections</a:t>
            </a:r>
          </a:p>
          <a:p>
            <a:pPr eaLnBrk="1" hangingPunct="1">
              <a:lnSpc>
                <a:spcPct val="90000"/>
              </a:lnSpc>
            </a:pPr>
            <a:r>
              <a:rPr lang="en-US" sz="2400" smtClean="0"/>
              <a:t>Some of our experiences may have no meaning</a:t>
            </a:r>
          </a:p>
          <a:p>
            <a:pPr eaLnBrk="1" hangingPunct="1">
              <a:lnSpc>
                <a:spcPct val="90000"/>
              </a:lnSpc>
            </a:pPr>
            <a:endParaRPr lang="en-US" sz="2400" smtClean="0"/>
          </a:p>
        </p:txBody>
      </p:sp>
      <p:pic>
        <p:nvPicPr>
          <p:cNvPr id="9221" name="Picture 8"/>
          <p:cNvPicPr>
            <a:picLocks noChangeAspect="1" noChangeArrowheads="1"/>
          </p:cNvPicPr>
          <p:nvPr/>
        </p:nvPicPr>
        <p:blipFill>
          <a:blip r:embed="rId2" cstate="print"/>
          <a:srcRect/>
          <a:stretch>
            <a:fillRect/>
          </a:stretch>
        </p:blipFill>
        <p:spPr bwMode="auto">
          <a:xfrm>
            <a:off x="0" y="1447800"/>
            <a:ext cx="4495800" cy="3581400"/>
          </a:xfrm>
          <a:prstGeom prst="rect">
            <a:avLst/>
          </a:prstGeom>
          <a:noFill/>
          <a:ln w="9525">
            <a:noFill/>
            <a:miter lim="800000"/>
            <a:headEnd/>
            <a:tailEnd/>
          </a:ln>
        </p:spPr>
      </p:pic>
      <p:pic>
        <p:nvPicPr>
          <p:cNvPr id="9222" name="Picture 9"/>
          <p:cNvPicPr>
            <a:picLocks noChangeAspect="1" noChangeArrowheads="1"/>
          </p:cNvPicPr>
          <p:nvPr/>
        </p:nvPicPr>
        <p:blipFill>
          <a:blip r:embed="rId3" cstate="print"/>
          <a:srcRect/>
          <a:stretch>
            <a:fillRect/>
          </a:stretch>
        </p:blipFill>
        <p:spPr bwMode="auto">
          <a:xfrm>
            <a:off x="4648200" y="1447800"/>
            <a:ext cx="4495800" cy="3568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Black" pitchFamily="34" charset="0"/>
              </a:rPr>
              <a:t>Mental Experience</a:t>
            </a:r>
          </a:p>
        </p:txBody>
      </p:sp>
      <p:sp>
        <p:nvSpPr>
          <p:cNvPr id="16387" name="Rectangle 3"/>
          <p:cNvSpPr>
            <a:spLocks noGrp="1" noChangeArrowheads="1"/>
          </p:cNvSpPr>
          <p:nvPr>
            <p:ph idx="1"/>
          </p:nvPr>
        </p:nvSpPr>
        <p:spPr/>
        <p:txBody>
          <a:bodyPr/>
          <a:lstStyle/>
          <a:p>
            <a:pPr eaLnBrk="1" hangingPunct="1">
              <a:lnSpc>
                <a:spcPct val="90000"/>
              </a:lnSpc>
            </a:pPr>
            <a:r>
              <a:rPr lang="en-US" smtClean="0">
                <a:latin typeface="Tahoma" pitchFamily="34" charset="0"/>
                <a:cs typeface="Tahoma" pitchFamily="34" charset="0"/>
              </a:rPr>
              <a:t>Causes of Mental Experience</a:t>
            </a:r>
          </a:p>
          <a:p>
            <a:pPr lvl="1" eaLnBrk="1" hangingPunct="1">
              <a:lnSpc>
                <a:spcPct val="90000"/>
              </a:lnSpc>
            </a:pPr>
            <a:r>
              <a:rPr lang="en-US" smtClean="0">
                <a:latin typeface="Tahoma" pitchFamily="34" charset="0"/>
                <a:cs typeface="Tahoma" pitchFamily="34" charset="0"/>
              </a:rPr>
              <a:t>Our sensory impressions are structured by the Categories of Thought </a:t>
            </a:r>
          </a:p>
          <a:p>
            <a:pPr lvl="1" eaLnBrk="1" hangingPunct="1">
              <a:lnSpc>
                <a:spcPct val="90000"/>
              </a:lnSpc>
            </a:pPr>
            <a:r>
              <a:rPr lang="en-US" smtClean="0">
                <a:latin typeface="Tahoma" pitchFamily="34" charset="0"/>
                <a:cs typeface="Tahoma" pitchFamily="34" charset="0"/>
              </a:rPr>
              <a:t>Our phenomenology is the result of interaction between sensation and the Categories of Thought.</a:t>
            </a:r>
          </a:p>
          <a:p>
            <a:pPr eaLnBrk="1" hangingPunct="1">
              <a:lnSpc>
                <a:spcPct val="90000"/>
              </a:lnSpc>
            </a:pPr>
            <a:r>
              <a:rPr lang="en-US" smtClean="0">
                <a:latin typeface="Tahoma" pitchFamily="34" charset="0"/>
                <a:cs typeface="Tahoma" pitchFamily="34" charset="0"/>
              </a:rPr>
              <a:t>Bipolarity of Meaning	</a:t>
            </a:r>
          </a:p>
          <a:p>
            <a:pPr lvl="1" eaLnBrk="1" hangingPunct="1">
              <a:lnSpc>
                <a:spcPct val="90000"/>
              </a:lnSpc>
            </a:pPr>
            <a:r>
              <a:rPr lang="en-US" smtClean="0">
                <a:latin typeface="Tahoma" pitchFamily="34" charset="0"/>
                <a:cs typeface="Tahoma" pitchFamily="34" charset="0"/>
              </a:rPr>
              <a:t>Possibility-Impossibility</a:t>
            </a:r>
          </a:p>
          <a:p>
            <a:pPr lvl="1" eaLnBrk="1" hangingPunct="1">
              <a:lnSpc>
                <a:spcPct val="90000"/>
              </a:lnSpc>
            </a:pPr>
            <a:r>
              <a:rPr lang="en-US" smtClean="0">
                <a:latin typeface="Tahoma" pitchFamily="34" charset="0"/>
                <a:cs typeface="Tahoma" pitchFamily="34" charset="0"/>
              </a:rPr>
              <a:t>Existence-Nonexistence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2195</TotalTime>
  <Words>889</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Newton and psychology</vt:lpstr>
      <vt:lpstr>Immanuel Kant (1724–1804)</vt:lpstr>
      <vt:lpstr>Immanuel Kant (continued)</vt:lpstr>
      <vt:lpstr>Kant and Hume</vt:lpstr>
      <vt:lpstr>Kant and Hume (2)</vt:lpstr>
      <vt:lpstr>Kant’s Categories of Thought </vt:lpstr>
      <vt:lpstr>Kant’s Model of Thought</vt:lpstr>
      <vt:lpstr>Locke           verses          Kant</vt:lpstr>
      <vt:lpstr>Mental Experience</vt:lpstr>
      <vt:lpstr>Perception of Time</vt:lpstr>
      <vt:lpstr>Perception of Time</vt:lpstr>
      <vt:lpstr>The Categorical Imperative</vt:lpstr>
      <vt:lpstr>Other Rationalists</vt:lpstr>
      <vt:lpstr>Final Note: Empiricism v. Rationalism</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Isaac Newton (1642-1727)</dc:title>
  <dc:creator>stuuuu</dc:creator>
  <cp:lastModifiedBy>utsa</cp:lastModifiedBy>
  <cp:revision>29</cp:revision>
  <dcterms:created xsi:type="dcterms:W3CDTF">2006-02-13T18:39:57Z</dcterms:created>
  <dcterms:modified xsi:type="dcterms:W3CDTF">2012-09-25T16:09:42Z</dcterms:modified>
</cp:coreProperties>
</file>